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65" r:id="rId15"/>
    <p:sldId id="266" r:id="rId16"/>
    <p:sldId id="267" r:id="rId17"/>
    <p:sldId id="278" r:id="rId18"/>
    <p:sldId id="269" r:id="rId19"/>
    <p:sldId id="270" r:id="rId20"/>
    <p:sldId id="279" r:id="rId21"/>
    <p:sldId id="280" r:id="rId22"/>
    <p:sldId id="284" r:id="rId23"/>
    <p:sldId id="283" r:id="rId24"/>
    <p:sldId id="282" r:id="rId25"/>
    <p:sldId id="271" r:id="rId26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9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67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56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79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9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01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79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671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07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75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7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59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58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13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60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13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A88464E-60F7-4E43-9795-0F4CB3EE6300}" type="datetimeFigureOut">
              <a:rPr lang="cs-CZ" smtClean="0"/>
              <a:t>26.06.2026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3BDC23F-12FC-4DD2-A9A7-38671B6B0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78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kno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portal.cssz.cz/web/portal/-/sluzby/registrace-zamestnanc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portal.cssz.cz/web/portal/-/sluzby/jednotne-mesicni-hlaseni-zamestnavatel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portal.cssz.cz/web/portal/-/tiskopisy/oreza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portal.cssz.cz/web/portal/-/tiskopisy/prezam-202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portal.cssz.cz/web/portal/-/sluzby/registrace-zamestnan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29B39-D960-483C-B638-6160BCD2B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16687"/>
            <a:ext cx="9144000" cy="1236372"/>
          </a:xfrm>
        </p:spPr>
        <p:txBody>
          <a:bodyPr/>
          <a:lstStyle/>
          <a:p>
            <a:pPr algn="ctr"/>
            <a:r>
              <a:rPr lang="cs-CZ" sz="2000" dirty="0">
                <a:hlinkClick r:id="rId2"/>
              </a:rPr>
              <a:t>Spolek Český klub německých ovčáků</a:t>
            </a:r>
            <a:br>
              <a:rPr lang="cs-CZ" dirty="0"/>
            </a:br>
            <a:br>
              <a:rPr lang="cs-CZ" b="1" dirty="0"/>
            </a:br>
            <a:r>
              <a:rPr lang="cs-CZ" b="1" dirty="0"/>
              <a:t>JMHZ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B05B45-B6A7-434A-8FF9-F9A754136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159875"/>
            <a:ext cx="10005735" cy="1403797"/>
          </a:xfrm>
        </p:spPr>
        <p:txBody>
          <a:bodyPr>
            <a:normAutofit fontScale="85000" lnSpcReduction="20000"/>
          </a:bodyPr>
          <a:lstStyle/>
          <a:p>
            <a:pPr algn="ctr"/>
            <a:endParaRPr lang="cs-CZ" sz="3200" dirty="0">
              <a:solidFill>
                <a:schemeClr val="bg1"/>
              </a:solidFill>
            </a:endParaRPr>
          </a:p>
          <a:p>
            <a:pPr algn="ctr"/>
            <a:endParaRPr lang="cs-CZ" sz="3200" dirty="0">
              <a:solidFill>
                <a:schemeClr val="bg1"/>
              </a:solidFill>
            </a:endParaRPr>
          </a:p>
          <a:p>
            <a:pPr algn="ctr"/>
            <a:r>
              <a:rPr lang="cs-CZ" sz="3200" dirty="0">
                <a:solidFill>
                  <a:schemeClr val="bg1"/>
                </a:solidFill>
              </a:rPr>
              <a:t>Jednotné měsíční hlášení zaměstnavatele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9B390B-357F-4981-A694-E18194CD6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23" y="462125"/>
            <a:ext cx="5948753" cy="193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6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00AA879-3053-4225-8400-3CD52AFB2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84" t="22347" r="18556" b="24695"/>
          <a:stretch/>
        </p:blipFill>
        <p:spPr>
          <a:xfrm>
            <a:off x="3541690" y="734095"/>
            <a:ext cx="5335143" cy="45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AF0592B-4037-480D-BE99-29B6111AC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28" t="25728" r="18873" b="4788"/>
          <a:stretch/>
        </p:blipFill>
        <p:spPr>
          <a:xfrm>
            <a:off x="3773510" y="334851"/>
            <a:ext cx="5302058" cy="58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1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26D6991-43FA-4D86-9AC9-08B41C7E2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8" t="20658" r="35141" b="38183"/>
          <a:stretch/>
        </p:blipFill>
        <p:spPr>
          <a:xfrm>
            <a:off x="3307723" y="399011"/>
            <a:ext cx="5576553" cy="390698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2612943-72C2-4569-9171-CE004AA2E2B0}"/>
              </a:ext>
            </a:extLst>
          </p:cNvPr>
          <p:cNvSpPr txBox="1"/>
          <p:nvPr/>
        </p:nvSpPr>
        <p:spPr>
          <a:xfrm>
            <a:off x="3048693" y="3236021"/>
            <a:ext cx="60973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sz="1400" dirty="0"/>
              <a:t>PSČ pro zahraničí: 99999</a:t>
            </a:r>
          </a:p>
          <a:p>
            <a:pPr algn="ctr"/>
            <a:endParaRPr lang="cs-CZ" sz="1400" dirty="0"/>
          </a:p>
          <a:p>
            <a:pPr algn="ctr"/>
            <a:r>
              <a:rPr lang="cs-CZ" sz="1400" dirty="0"/>
              <a:t>Daňový identifikátor: musí sdělit zaměstnanec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8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92AC44D-A5F3-4CC7-864E-FBF33BD1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4" t="20470" r="18873" b="23568"/>
          <a:stretch/>
        </p:blipFill>
        <p:spPr>
          <a:xfrm>
            <a:off x="1434410" y="914096"/>
            <a:ext cx="8945961" cy="53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9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FBF48-8D4E-4CCB-88FB-9FDEEB84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1C3233-9497-4D8C-9A58-42B49B3A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177766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Přidělení OIČ a ID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 registraci zaměstnance ČSSZ zašle do datové schránky zaměstnavatele jeho: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OIČ </a:t>
            </a:r>
            <a:r>
              <a:rPr lang="cs-CZ" dirty="0"/>
              <a:t>– osobní identifikační číslo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ID</a:t>
            </a:r>
            <a:r>
              <a:rPr lang="cs-CZ" dirty="0"/>
              <a:t> – identifikátor zaměstnání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r>
              <a:rPr lang="cs-CZ" dirty="0"/>
              <a:t>Informace nezbytné pro odhlášení zaměstnance a vyplnění </a:t>
            </a:r>
            <a:r>
              <a:rPr lang="cs-CZ" u="sng" dirty="0"/>
              <a:t>JMHZ</a:t>
            </a:r>
          </a:p>
        </p:txBody>
      </p:sp>
    </p:spTree>
    <p:extLst>
      <p:ext uri="{BB962C8B-B14F-4D97-AF65-F5344CB8AC3E}">
        <p14:creationId xmlns:p14="http://schemas.microsoft.com/office/powerpoint/2010/main" val="359010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A4B10-8D20-4F32-B874-F44F85F3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22CEFC-FCB8-4425-AA96-BCDE9555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53047"/>
            <a:ext cx="8825659" cy="38973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ODHLÁŠENÍ ZAMĚSTNANCE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https://eportal.cssz.cz/web/portal/-/sluzby/registrace-zamestnance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 8 dnů po ukončení zaměstnání.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Typ akce: 2 – Skončení zaměstnání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600" dirty="0"/>
              <a:t>Doporučení – pokud je akce jednodenní, odhlášení zaslat až minimálně následující den po přihlášení</a:t>
            </a:r>
          </a:p>
        </p:txBody>
      </p:sp>
    </p:spTree>
    <p:extLst>
      <p:ext uri="{BB962C8B-B14F-4D97-AF65-F5344CB8AC3E}">
        <p14:creationId xmlns:p14="http://schemas.microsoft.com/office/powerpoint/2010/main" val="219406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5951E-DC9B-4541-803B-9123836F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5DD4A-2720-46C3-9FB3-11BC2C137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JMHZ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https://eportal.cssz.cz/web/portal/-/sluzby/jednotne-mesicni-hlaseni-zamestnavatele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9EFC672-948E-4419-99F7-C3967B927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4" t="11643" r="19296" b="50000"/>
          <a:stretch/>
        </p:blipFill>
        <p:spPr>
          <a:xfrm>
            <a:off x="1094704" y="1774064"/>
            <a:ext cx="9204439" cy="33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9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D6291-E3C8-4392-A176-759EE5A0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51C2A8-D30F-4CCF-87C4-EAD149AB7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719367" cy="34163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Měsíc / rok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Variabilní symbol zaměstnavatele a název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Typ formuláře: R – řádný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Znovu vyplnit informace ke každému zaměstnanci včetně OIČ a 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Zaškrtnout kolonku: primární zaměstnání zaměstnance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Zúčtovaný příjem celkem: hrubá mzda						1.725,- Kč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Základ pro výpočet daně: dtto								1.725,- Kč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Skutečná sražená daň: výpočet							   	   259,- Kč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Čistý příjem:													1.466,- Kč</a:t>
            </a:r>
          </a:p>
        </p:txBody>
      </p:sp>
    </p:spTree>
    <p:extLst>
      <p:ext uri="{BB962C8B-B14F-4D97-AF65-F5344CB8AC3E}">
        <p14:creationId xmlns:p14="http://schemas.microsoft.com/office/powerpoint/2010/main" val="3030411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A3A0B-B7DA-457B-A7F7-AA705858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7C013-A8A8-4DE1-82C1-E9BD840E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Trvání pojištění od/do (datum akce)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ELDP</a:t>
            </a:r>
          </a:p>
          <a:p>
            <a:pPr marL="0" indent="0">
              <a:buNone/>
            </a:pPr>
            <a:r>
              <a:rPr lang="cs-CZ" dirty="0"/>
              <a:t>	- počet kalendářní dní (dle akce)</a:t>
            </a:r>
          </a:p>
          <a:p>
            <a:pPr marL="0" indent="0">
              <a:buNone/>
            </a:pPr>
            <a:r>
              <a:rPr lang="cs-CZ" dirty="0"/>
              <a:t>	- kód ELDP </a:t>
            </a:r>
          </a:p>
          <a:p>
            <a:pPr marL="0" indent="0">
              <a:buNone/>
            </a:pPr>
            <a:r>
              <a:rPr lang="cs-CZ" dirty="0"/>
              <a:t>				1) DPP:		 T++      (TD+  po dovršení důchodového věku)</a:t>
            </a:r>
          </a:p>
          <a:p>
            <a:pPr marL="0" indent="0">
              <a:buNone/>
            </a:pPr>
            <a:r>
              <a:rPr lang="cs-CZ" dirty="0"/>
              <a:t>				2) DPČ:		 A++     (AD+ po dovršení důchodového věku)</a:t>
            </a:r>
          </a:p>
          <a:p>
            <a:pPr marL="0" indent="0">
              <a:buNone/>
            </a:pPr>
            <a:r>
              <a:rPr lang="cs-CZ" dirty="0"/>
              <a:t>	- od/do </a:t>
            </a:r>
          </a:p>
          <a:p>
            <a:pPr marL="0" indent="0">
              <a:buNone/>
            </a:pPr>
            <a:r>
              <a:rPr lang="cs-CZ" dirty="0"/>
              <a:t>	- vyměřovací základ:  0,- Kč, pokud nebylo odváděno na sociální pojištění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96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4795C-8E1E-4BA4-8E85-2C56C352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CB66B-338E-41BB-B1B3-8E9430D05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85623"/>
            <a:ext cx="10225170" cy="394093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Zákonná povinnost od 01.04.2026 – centralizace informací na ČSSZ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Kynologické akce (výstavy, bonitace, zkoušky…): smlouvy DPP a DPČ na dobu určitou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Zaměstnavatel (ZKO, S ČKNO, ČKS…)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Zaměstnanec (rozhodčí z exteriéru, KPCH, figurant…)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Datová schránka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Od 01.07.2026 – registrace zaměstnance na ČSSZ minimálně </a:t>
            </a:r>
            <a:r>
              <a:rPr lang="cs-CZ" b="1" dirty="0"/>
              <a:t>před nástupem</a:t>
            </a:r>
            <a:r>
              <a:rPr lang="cs-CZ" dirty="0"/>
              <a:t> do</a:t>
            </a:r>
            <a:br>
              <a:rPr lang="cs-CZ" dirty="0"/>
            </a:br>
            <a:r>
              <a:rPr lang="cs-CZ" dirty="0"/>
              <a:t>                            zaměstnání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343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838BE-E386-48CF-9874-3200E335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4DECEB-9F89-481E-BB5F-B56A2ECA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53803"/>
            <a:ext cx="9452086" cy="46041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Pojistné za zaměstnance: 										0,- Kč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Pojistné za zaměstnavatele: 									0,- Kč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Místo výkonu 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Fond pracovní doby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Počet dnů v evidenčním stavu: počet dní v měsíci, po které byl zaměstnancem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Počet odpracovaných dnů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Odpracované hodiny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Základ pro výpočet daně: 								1.725,- Kč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Mzda zaúčtovaná:										1.725,- Kč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Průměrný hodinový výdělek</a:t>
            </a:r>
          </a:p>
          <a:p>
            <a:pPr marL="0" indent="0" algn="ctr">
              <a:buNone/>
            </a:pPr>
            <a:r>
              <a:rPr lang="cs-CZ" dirty="0"/>
              <a:t>	</a:t>
            </a:r>
            <a:r>
              <a:rPr lang="cs-CZ" dirty="0">
                <a:solidFill>
                  <a:schemeClr val="bg1"/>
                </a:solidFill>
                <a:highlight>
                  <a:srgbClr val="800080"/>
                </a:highlight>
              </a:rPr>
              <a:t>ODESLAT</a:t>
            </a:r>
          </a:p>
        </p:txBody>
      </p:sp>
    </p:spTree>
    <p:extLst>
      <p:ext uri="{BB962C8B-B14F-4D97-AF65-F5344CB8AC3E}">
        <p14:creationId xmlns:p14="http://schemas.microsoft.com/office/powerpoint/2010/main" val="36816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AD191-696F-4E1F-9862-3F561708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08996-BAE3-43C6-9195-4389BC43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93571"/>
            <a:ext cx="8346493" cy="3906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GUID </a:t>
            </a:r>
            <a:r>
              <a:rPr lang="cs-CZ" dirty="0"/>
              <a:t>- unikátní identifikátor podání jednotného hlášení</a:t>
            </a:r>
            <a:br>
              <a:rPr lang="cs-CZ" dirty="0"/>
            </a:br>
            <a:r>
              <a:rPr lang="cs-CZ" sz="1400" dirty="0"/>
              <a:t>            </a:t>
            </a:r>
            <a:r>
              <a:rPr lang="cs-CZ" sz="1100" dirty="0"/>
              <a:t>(př: </a:t>
            </a:r>
            <a:r>
              <a:rPr lang="cs-CZ" sz="1100" b="0" i="0" dirty="0">
                <a:solidFill>
                  <a:srgbClr val="000000"/>
                </a:solidFill>
                <a:effectLst/>
              </a:rPr>
              <a:t>E94B42ED-DEAF-4050-8876-E529D6286C481)</a:t>
            </a:r>
            <a:br>
              <a:rPr lang="cs-CZ" dirty="0"/>
            </a:br>
            <a:r>
              <a:rPr lang="cs-CZ" dirty="0"/>
              <a:t>	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Protokol o správnosti do datové schránky</a:t>
            </a:r>
            <a:br>
              <a:rPr lang="cs-CZ" dirty="0"/>
            </a:b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Chyba v řádném hlášení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600" dirty="0"/>
              <a:t>1) v termínu (20. den v následujícím měsíci):</a:t>
            </a:r>
          </a:p>
          <a:p>
            <a:pPr marL="0" indent="0">
              <a:buNone/>
            </a:pPr>
            <a:r>
              <a:rPr lang="cs-CZ" sz="1600" dirty="0"/>
              <a:t>		a) STORNO řádného hlášení</a:t>
            </a:r>
            <a:br>
              <a:rPr lang="cs-CZ" sz="1600" dirty="0"/>
            </a:br>
            <a:r>
              <a:rPr lang="cs-CZ" sz="1600" dirty="0"/>
              <a:t>		b) podat znovu řádné hlášení		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	2) po termínu: vystavit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opravné </a:t>
            </a:r>
            <a:r>
              <a:rPr lang="cs-CZ" sz="1600" dirty="0"/>
              <a:t>JMHZ (odkazuje se na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GUID</a:t>
            </a:r>
            <a:r>
              <a:rPr lang="cs-CZ" sz="1600" dirty="0"/>
              <a:t> řádného hlášení)</a:t>
            </a:r>
          </a:p>
        </p:txBody>
      </p:sp>
      <p:sp>
        <p:nvSpPr>
          <p:cNvPr id="4" name="Oblouk 3">
            <a:extLst>
              <a:ext uri="{FF2B5EF4-FFF2-40B4-BE49-F238E27FC236}">
                <a16:creationId xmlns:a16="http://schemas.microsoft.com/office/drawing/2014/main" id="{2025C678-1CC7-42EF-8501-54262A354E9B}"/>
              </a:ext>
            </a:extLst>
          </p:cNvPr>
          <p:cNvSpPr/>
          <p:nvPr/>
        </p:nvSpPr>
        <p:spPr>
          <a:xfrm>
            <a:off x="3366655" y="3042458"/>
            <a:ext cx="6026727" cy="3117273"/>
          </a:xfrm>
          <a:prstGeom prst="arc">
            <a:avLst>
              <a:gd name="adj1" fmla="val 16200000"/>
              <a:gd name="adj2" fmla="val 2604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BE72944-5137-4C7F-92BF-7EE6CB633A00}"/>
              </a:ext>
            </a:extLst>
          </p:cNvPr>
          <p:cNvCxnSpPr/>
          <p:nvPr/>
        </p:nvCxnSpPr>
        <p:spPr>
          <a:xfrm flipV="1">
            <a:off x="6380018" y="2951018"/>
            <a:ext cx="232757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CA85AED-12BC-4D2F-9ABD-48E243C9C04A}"/>
              </a:ext>
            </a:extLst>
          </p:cNvPr>
          <p:cNvCxnSpPr>
            <a:stCxn id="4" idx="0"/>
          </p:cNvCxnSpPr>
          <p:nvPr/>
        </p:nvCxnSpPr>
        <p:spPr>
          <a:xfrm>
            <a:off x="6380018" y="3042458"/>
            <a:ext cx="232757" cy="108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896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9F539-5FD8-4293-87FC-2A3B47CA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6743D-609F-4DA7-8696-8481C8F4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724" y="2603500"/>
            <a:ext cx="9950334" cy="41402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ÚSPĚŠNÉ PODÁNÍ								               NEÚSPĚŠNÉ PODÁNÍ	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046815-A8E4-4445-A47D-BCD05E41F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27" t="40193" r="21523" b="30789"/>
          <a:stretch/>
        </p:blipFill>
        <p:spPr>
          <a:xfrm>
            <a:off x="199505" y="3296803"/>
            <a:ext cx="5195455" cy="19900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8A7BA40-168D-4492-97E8-31712B99B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92" t="40981" r="19636" b="30000"/>
          <a:stretch/>
        </p:blipFill>
        <p:spPr>
          <a:xfrm>
            <a:off x="5677593" y="3369944"/>
            <a:ext cx="6373091" cy="1990090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4D3D5AB-7F39-4DC5-8227-0E80B2479E1F}"/>
              </a:ext>
            </a:extLst>
          </p:cNvPr>
          <p:cNvCxnSpPr>
            <a:cxnSpLocks/>
          </p:cNvCxnSpPr>
          <p:nvPr/>
        </p:nvCxnSpPr>
        <p:spPr>
          <a:xfrm>
            <a:off x="5561215" y="2493818"/>
            <a:ext cx="0" cy="39069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07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5EB4D-104C-4AD5-A734-00D8D2EB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F300B-EB56-4F0D-921B-7A78B77BB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ODHLÁŠENÍ ZAMĚSTNAVATELE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https://eportal.cssz.cz/web/portal/-/tiskopisy/orezam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 8 dnů po ukončení zaměstnání.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130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43F27-3F9D-417D-9D25-D707DBA8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A4C7A-4936-4F98-849C-6F2C663E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STORNO nástupu: provést storno přihlášeného zaměstnance na ČSSZ a zaslat datovou schránkou průvodní dopis se žádostí o storno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OSVČ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23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2C9ED-EFB8-4C10-AB8A-102141921F9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725769"/>
            <a:ext cx="12192000" cy="2807593"/>
          </a:xfrm>
        </p:spPr>
        <p:txBody>
          <a:bodyPr/>
          <a:lstStyle/>
          <a:p>
            <a:pPr algn="ctr"/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Děkuji za pozornost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cs-CZ">
                <a:solidFill>
                  <a:schemeClr val="accent1">
                    <a:lumMod val="75000"/>
                  </a:schemeClr>
                </a:solidFill>
              </a:rPr>
            </a:b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4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2A59E-7D14-4674-858F-C4731422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08C2E8-5B05-479D-900B-78ABF7471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POVINNOSTI ZAMĚSTNANCE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Doložit zaměstnavateli vyplněný a podepsaný osobní dotazník</a:t>
            </a:r>
          </a:p>
          <a:p>
            <a:pPr marL="0" indent="0">
              <a:buNone/>
            </a:pPr>
            <a:r>
              <a:rPr lang="cs-CZ" dirty="0"/>
              <a:t>			- webové stránky ČKS</a:t>
            </a:r>
          </a:p>
          <a:p>
            <a:pPr marL="0" indent="0">
              <a:buNone/>
            </a:pPr>
            <a:r>
              <a:rPr lang="cs-CZ" dirty="0"/>
              <a:t>			- od pořádající organizace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Souhlas se zpracováním osobních údajů (doporučuji)</a:t>
            </a:r>
          </a:p>
        </p:txBody>
      </p:sp>
    </p:spTree>
    <p:extLst>
      <p:ext uri="{BB962C8B-B14F-4D97-AF65-F5344CB8AC3E}">
        <p14:creationId xmlns:p14="http://schemas.microsoft.com/office/powerpoint/2010/main" val="428462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DA303-4441-4686-A7C0-D8E0EC51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BB2D55-651D-4351-92DC-52364E3D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84842" cy="377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POVINNOSTI ZAMĚSTNAVATELE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Registrace zaměstnavatele na ČSSZ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Přijmout vyplněný dotazník od zaměstnance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Vytvořit zaměstnanci smlouvu (2 výtisky)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Registrace (nástup) zaměstnance na ČSSZ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Odhlášení (výstup) zaměstnance na ČSSZ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Odhlášení zaměstnavatele na ČSSZ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Vyplnit JMHZ</a:t>
            </a:r>
          </a:p>
        </p:txBody>
      </p:sp>
    </p:spTree>
    <p:extLst>
      <p:ext uri="{BB962C8B-B14F-4D97-AF65-F5344CB8AC3E}">
        <p14:creationId xmlns:p14="http://schemas.microsoft.com/office/powerpoint/2010/main" val="128422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98593-0485-4E52-A314-37C15553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8E8EF7-4368-467B-9F8E-FB1F0CD6D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75" y="2568633"/>
            <a:ext cx="10415847" cy="381554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REGISTRACE ZAMĚSTNAVATELE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https://eportal.cssz.cz/web/portal/-/tiskopisy/prezam-2025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 </a:t>
            </a:r>
            <a:r>
              <a:rPr lang="cs-CZ" b="1" dirty="0"/>
              <a:t>01.07.2026</a:t>
            </a:r>
            <a:r>
              <a:rPr lang="cs-CZ" dirty="0"/>
              <a:t> – </a:t>
            </a:r>
            <a:r>
              <a:rPr lang="cs-CZ" dirty="0">
                <a:latin typeface="+mj-lt"/>
              </a:rPr>
              <a:t>registrace na ČSSZ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+mj-lt"/>
              </a:rPr>
              <a:t>nejdříve 15 dní a nejpozději 2 pracovní </a:t>
            </a:r>
            <a:r>
              <a:rPr lang="cs-CZ" sz="1800" i="0" dirty="0">
                <a:solidFill>
                  <a:srgbClr val="000000"/>
                </a:solidFill>
                <a:effectLst/>
                <a:latin typeface="+mj-lt"/>
              </a:rPr>
              <a:t>dny před dnem nástupu prvního zaměstnance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dirty="0"/>
              <a:t>Při úplně první registraci bude od ČSSZ zaměstnavateli přidělen </a:t>
            </a:r>
            <a:r>
              <a:rPr lang="cs-CZ" sz="1800" i="1" dirty="0"/>
              <a:t>VARIABILNÍ SYMBOL</a:t>
            </a:r>
            <a:r>
              <a:rPr lang="cs-CZ" sz="1800" dirty="0"/>
              <a:t>, který je jedinečným identifikátorem zaměstnavatele po celou dobu jeho fungování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VARIABILNÍ SYMBOL </a:t>
            </a:r>
            <a:r>
              <a:rPr lang="cs-CZ" dirty="0"/>
              <a:t>bude doručen do </a:t>
            </a:r>
            <a:r>
              <a:rPr lang="cs-CZ" u="sng" dirty="0"/>
              <a:t>datové schránky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37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419E4-6FBF-4F02-9D63-497E5AB6A9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A45A080-DDAE-4C77-B0B5-E00206C99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3" t="4507" r="18138" b="6291"/>
          <a:stretch/>
        </p:blipFill>
        <p:spPr>
          <a:xfrm>
            <a:off x="1129196" y="370267"/>
            <a:ext cx="8825659" cy="61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3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28FA1-109B-44C4-B0E8-683E1020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35273-8370-4E2F-A4CC-B03B5D73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042458"/>
            <a:ext cx="8825659" cy="297734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REGISTRACE ZAMĚSTNANCE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https://eportal.cssz.cz/web/portal/-/sluzby/registrace-zamestnance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 </a:t>
            </a:r>
            <a:r>
              <a:rPr lang="cs-CZ" b="1" dirty="0"/>
              <a:t>01.07.2026</a:t>
            </a:r>
            <a:r>
              <a:rPr lang="cs-CZ" dirty="0"/>
              <a:t> – registrace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před nástupem </a:t>
            </a:r>
            <a:r>
              <a:rPr lang="cs-CZ" dirty="0"/>
              <a:t>do zaměstnání (nejdříve však </a:t>
            </a:r>
            <a:r>
              <a:rPr lang="cs-CZ" u="sng" dirty="0"/>
              <a:t>8 dní </a:t>
            </a:r>
            <a:r>
              <a:rPr lang="cs-CZ" dirty="0"/>
              <a:t>před nástupem)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Typ akce: 1- Nástup do zaměstnání</a:t>
            </a:r>
          </a:p>
        </p:txBody>
      </p:sp>
    </p:spTree>
    <p:extLst>
      <p:ext uri="{BB962C8B-B14F-4D97-AF65-F5344CB8AC3E}">
        <p14:creationId xmlns:p14="http://schemas.microsoft.com/office/powerpoint/2010/main" val="230420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D7148-DB18-44ED-8DEB-26D1274D8F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/>
          <a:lstStyle/>
          <a:p>
            <a:pPr algn="ctr"/>
            <a:r>
              <a:rPr lang="cs-CZ" dirty="0"/>
              <a:t>JMHZ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C28298-E0E0-4754-8EFD-9B2E88400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5" t="10892" r="18345" b="3098"/>
          <a:stretch/>
        </p:blipFill>
        <p:spPr>
          <a:xfrm>
            <a:off x="2335369" y="479737"/>
            <a:ext cx="7521262" cy="5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A0DB274-1191-4664-9382-EFA3A6172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96" t="22723" r="18979" b="3475"/>
          <a:stretch/>
        </p:blipFill>
        <p:spPr>
          <a:xfrm>
            <a:off x="3734872" y="0"/>
            <a:ext cx="5563673" cy="67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284</TotalTime>
  <Words>801</Words>
  <Application>Microsoft Office PowerPoint</Application>
  <PresentationFormat>Širokoúhlá obrazovka</PresentationFormat>
  <Paragraphs>141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Ion Boardroom</vt:lpstr>
      <vt:lpstr>Spolek Český klub německých ovčáků  JMHZ</vt:lpstr>
      <vt:lpstr>JMHZ</vt:lpstr>
      <vt:lpstr>JMHZ</vt:lpstr>
      <vt:lpstr>JMHZ</vt:lpstr>
      <vt:lpstr>JMHZ</vt:lpstr>
      <vt:lpstr>JMHZ</vt:lpstr>
      <vt:lpstr>JMHZ</vt:lpstr>
      <vt:lpstr>JMHZ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JMHZ</vt:lpstr>
      <vt:lpstr>JMHZ</vt:lpstr>
      <vt:lpstr>JMHZ</vt:lpstr>
      <vt:lpstr>Prezentace aplikace PowerPoint</vt:lpstr>
      <vt:lpstr>JMHZ</vt:lpstr>
      <vt:lpstr>JMHZ</vt:lpstr>
      <vt:lpstr>JMHZ</vt:lpstr>
      <vt:lpstr>JMHZ</vt:lpstr>
      <vt:lpstr>JMHZ</vt:lpstr>
      <vt:lpstr>JMHZ</vt:lpstr>
      <vt:lpstr>JMHZ</vt:lpstr>
      <vt:lpstr>      Děkuji za pozornost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Šultová</dc:creator>
  <cp:lastModifiedBy>Michaela Šultová</cp:lastModifiedBy>
  <cp:revision>40</cp:revision>
  <cp:lastPrinted>2026-06-16T05:57:24Z</cp:lastPrinted>
  <dcterms:created xsi:type="dcterms:W3CDTF">2026-06-16T03:42:50Z</dcterms:created>
  <dcterms:modified xsi:type="dcterms:W3CDTF">2026-06-26T06:34:29Z</dcterms:modified>
</cp:coreProperties>
</file>